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3" r:id="rId9"/>
    <p:sldId id="272" r:id="rId10"/>
    <p:sldId id="274" r:id="rId11"/>
  </p:sldIdLst>
  <p:sldSz cx="10160000" cy="5715000"/>
  <p:notesSz cx="6858000" cy="9144000"/>
  <p:embeddedFontLst>
    <p:embeddedFont>
      <p:font typeface="Tahoma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AD5E5"/>
    <a:srgbClr val="00AAAD"/>
    <a:srgbClr val="004071"/>
    <a:srgbClr val="FFEBF7"/>
    <a:srgbClr val="A8ADC4"/>
    <a:srgbClr val="5B5E75"/>
    <a:srgbClr val="E90081"/>
    <a:srgbClr val="6060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6355" autoAdjust="0"/>
  </p:normalViewPr>
  <p:slideViewPr>
    <p:cSldViewPr snapToObjects="1">
      <p:cViewPr varScale="1">
        <p:scale>
          <a:sx n="129" d="100"/>
          <a:sy n="129" d="100"/>
        </p:scale>
        <p:origin x="-84" y="-558"/>
      </p:cViewPr>
      <p:guideLst>
        <p:guide orient="horz" pos="3123"/>
        <p:guide pos="176"/>
        <p:guide pos="6224"/>
        <p:guide pos="177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D157E83E-8710-4DCD-AF37-5371724C0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5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7C9B6E9-D4F6-4271-BE49-9FB0D015DB53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nf_20250411_Presentation_dark-0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0153650" cy="2346325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3861673"/>
            <a:ext cx="9793088" cy="115606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456" y="2349505"/>
            <a:ext cx="9793088" cy="1368152"/>
          </a:xfrm>
          <a:noFill/>
        </p:spPr>
        <p:txBody>
          <a:bodyPr/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sz="3889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9400" y="1704975"/>
            <a:ext cx="9601200" cy="338455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5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12813"/>
            <a:ext cx="10160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4975"/>
            <a:ext cx="9601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  <a:endParaRPr lang="en-US" altLang="ru-RU" smtClean="0"/>
          </a:p>
        </p:txBody>
      </p:sp>
      <p:pic>
        <p:nvPicPr>
          <p:cNvPr id="1030" name="Picture 6" descr="Conf_20250411_Presentation_dark-0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350" y="0"/>
            <a:ext cx="10153650" cy="758825"/>
          </a:xfrm>
          <a:prstGeom prst="rect">
            <a:avLst/>
          </a:prstGeom>
          <a:noFill/>
        </p:spPr>
      </p:pic>
      <p:pic>
        <p:nvPicPr>
          <p:cNvPr id="1032" name="Picture 8" descr="Conf_20250411_Presentation_light-04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375400" y="5180013"/>
            <a:ext cx="3611563" cy="446087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8" r:id="rId9"/>
  </p:sldLayoutIdLst>
  <p:txStyles>
    <p:titleStyle>
      <a:lvl1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2pPr>
      <a:lvl3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3pPr>
      <a:lvl4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4pPr>
      <a:lvl5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5pPr>
      <a:lvl6pPr marL="4572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6pPr>
      <a:lvl7pPr marL="9144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7pPr>
      <a:lvl8pPr marL="13716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8pPr>
      <a:lvl9pPr marL="18288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9pPr>
    </p:titleStyle>
    <p:bodyStyle>
      <a:lvl1pPr marL="315913" indent="-315913" algn="l" defTabSz="1014413" rtl="0" eaLnBrk="0" fontAlgn="base" hangingPunct="0">
        <a:lnSpc>
          <a:spcPct val="90000"/>
        </a:lnSpc>
        <a:spcBef>
          <a:spcPts val="1113"/>
        </a:spcBef>
        <a:spcAft>
          <a:spcPct val="0"/>
        </a:spcAft>
        <a:buClr>
          <a:schemeClr val="bg2"/>
        </a:buClr>
        <a:buFont typeface="Arial" charset="0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823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331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2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2220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1624013" y="4081463"/>
            <a:ext cx="7777162" cy="1155700"/>
          </a:xfrm>
        </p:spPr>
        <p:txBody>
          <a:bodyPr/>
          <a:lstStyle/>
          <a:p>
            <a:pPr algn="l" eaLnBrk="1" hangingPunct="1"/>
            <a:r>
              <a:rPr lang="ru-RU" altLang="ru-RU" sz="2000" i="1" smtClean="0">
                <a:solidFill>
                  <a:schemeClr val="tx2"/>
                </a:solidFill>
              </a:rPr>
              <a:t>ФИО лектора, регалии, применяется шрифт </a:t>
            </a:r>
            <a:r>
              <a:rPr altLang="ru-RU" sz="2000" i="1" smtClean="0">
                <a:solidFill>
                  <a:schemeClr val="tx2"/>
                </a:solidFill>
              </a:rPr>
              <a:t>Tahoma</a:t>
            </a:r>
            <a:r>
              <a:rPr lang="ru-RU" altLang="ru-RU" sz="2000" i="1" smtClean="0">
                <a:solidFill>
                  <a:schemeClr val="tx2"/>
                </a:solidFill>
              </a:rPr>
              <a:t> </a:t>
            </a:r>
            <a:r>
              <a:rPr altLang="ru-RU" sz="2000" i="1" smtClean="0">
                <a:solidFill>
                  <a:schemeClr val="tx2"/>
                </a:solidFill>
              </a:rPr>
              <a:t>2</a:t>
            </a:r>
            <a:r>
              <a:rPr lang="ru-RU" altLang="ru-RU" sz="2000" i="1" smtClean="0">
                <a:solidFill>
                  <a:schemeClr val="tx2"/>
                </a:solidFill>
              </a:rPr>
              <a:t>0</a:t>
            </a:r>
            <a:r>
              <a:rPr altLang="ru-RU" sz="2000" i="1" smtClean="0">
                <a:solidFill>
                  <a:schemeClr val="tx2"/>
                </a:solidFill>
              </a:rPr>
              <a:t> pt</a:t>
            </a:r>
            <a:endParaRPr lang="ru-RU" altLang="ru-RU" sz="2000" i="1" smtClean="0">
              <a:solidFill>
                <a:schemeClr val="tx2"/>
              </a:solidFill>
            </a:endParaRPr>
          </a:p>
        </p:txBody>
      </p:sp>
      <p:sp>
        <p:nvSpPr>
          <p:cNvPr id="20482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1624013" y="2425700"/>
            <a:ext cx="7777162" cy="1512888"/>
          </a:xfrm>
        </p:spPr>
        <p:txBody>
          <a:bodyPr anchor="t"/>
          <a:lstStyle/>
          <a:p>
            <a:pPr algn="l" eaLnBrk="1" hangingPunct="1"/>
            <a:r>
              <a:rPr lang="ru-RU" altLang="ru-RU" sz="2400" smtClean="0">
                <a:solidFill>
                  <a:schemeClr val="tx2"/>
                </a:solidFill>
              </a:rPr>
              <a:t>Название лекции, может быть довольно длинным и составлять несколько строк, для названия применяется шрифт </a:t>
            </a:r>
            <a:r>
              <a:rPr lang="en-US" altLang="ru-RU" sz="2400" smtClean="0">
                <a:solidFill>
                  <a:schemeClr val="tx2"/>
                </a:solidFill>
              </a:rPr>
              <a:t>Tahoma</a:t>
            </a:r>
            <a:r>
              <a:rPr lang="ru-RU" altLang="ru-RU" sz="2400" smtClean="0">
                <a:solidFill>
                  <a:schemeClr val="tx2"/>
                </a:solidFill>
              </a:rPr>
              <a:t> полужирный 24</a:t>
            </a:r>
            <a:r>
              <a:rPr lang="en-US" altLang="ru-RU" sz="2400" smtClean="0">
                <a:solidFill>
                  <a:schemeClr val="tx2"/>
                </a:solidFill>
              </a:rPr>
              <a:t> PT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479550" y="2497138"/>
            <a:ext cx="0" cy="1223962"/>
          </a:xfrm>
          <a:prstGeom prst="line">
            <a:avLst/>
          </a:prstGeom>
          <a:noFill/>
          <a:ln w="76200">
            <a:solidFill>
              <a:srgbClr val="E9008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Организационная диаграмма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hidden">
          <a:xfrm flipV="1">
            <a:off x="279400" y="1687513"/>
            <a:ext cx="4486275" cy="26828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rot="10800000" anchor="ctr"/>
          <a:lstStyle/>
          <a:p>
            <a:endParaRPr lang="pt-BR" altLang="ru-RU" sz="3300" b="1">
              <a:cs typeface="Tahoma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79400" y="1852613"/>
            <a:ext cx="4478338" cy="4191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/>
            <a:r>
              <a:rPr lang="en-US" altLang="ru-RU" sz="1600" b="1">
                <a:solidFill>
                  <a:srgbClr val="60607D"/>
                </a:solidFill>
              </a:rPr>
              <a:t>DESIGN</a:t>
            </a:r>
            <a:endParaRPr lang="pt-BR" altLang="ru-RU" sz="1600" b="1">
              <a:solidFill>
                <a:srgbClr val="60607D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00050" y="2405063"/>
            <a:ext cx="3887788" cy="2397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DESIGN: Prospective, non-randomized, single-arm, multi-center clinical evaluation of the AXXESSTM Plus Bifurcated Coronary Stent System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OBJECTIVE: To evaluate the acute and long-term safety, tolerability and performance of the AXXESS Plus stent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PRINCIPAL INVESTIGATOR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Eberhard Grube, MD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Helios Heart Center,Egburg, Germany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095875" y="1681163"/>
            <a:ext cx="4784725" cy="511175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7408863" y="2192338"/>
            <a:ext cx="0" cy="6651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7408863" y="2501900"/>
            <a:ext cx="6969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05775" y="2352675"/>
            <a:ext cx="1774825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3 patients not stented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05400" y="2857500"/>
            <a:ext cx="4775200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136 patients with AXXESS conical stent implanted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7426325" y="3144838"/>
            <a:ext cx="0" cy="2397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27750" y="3384550"/>
            <a:ext cx="26876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8815388" y="3384550"/>
            <a:ext cx="0" cy="2651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127750" y="3384550"/>
            <a:ext cx="11113" cy="9858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762875" y="3649663"/>
            <a:ext cx="211772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Angiographic follow-up at 6 months in 92.6% (N=126)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124450" y="3649663"/>
            <a:ext cx="240347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6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99.3% (N=135)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076825" y="4370388"/>
            <a:ext cx="2451100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12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96.3% (N=131)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>
            <a:normAutofit/>
          </a:bodyPr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altLang="ru-RU" smtClean="0"/>
              <a:t>Tahoma</a:t>
            </a:r>
            <a:r>
              <a:rPr lang="ru-RU" altLang="ru-RU" smtClean="0"/>
              <a:t> полужирный 20</a:t>
            </a:r>
            <a:r>
              <a:rPr altLang="ru-RU" smtClean="0"/>
              <a:t> PT</a:t>
            </a:r>
            <a:endParaRPr lang="ru-RU" smtClean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smtClean="0"/>
              <a:t>Текст слайда, </a:t>
            </a:r>
            <a:r>
              <a:rPr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altLang="ru-RU" smtClean="0"/>
              <a:t> 16</a:t>
            </a:r>
            <a:r>
              <a:rPr lang="en-US" altLang="ru-RU" smtClean="0"/>
              <a:t> PT</a:t>
            </a:r>
            <a:endParaRPr lang="en-US" smtClean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/>
            <a:r>
              <a:rPr lang="ru-RU" smtClean="0"/>
              <a:t>Буллетированный список:</a:t>
            </a:r>
          </a:p>
          <a:p>
            <a:pPr marL="252413" indent="-252413" eaLnBrk="1" hangingPunct="1">
              <a:buClr>
                <a:srgbClr val="E90081"/>
              </a:buClr>
              <a:buFont typeface="Arial" charset="0"/>
              <a:buChar char="•"/>
            </a:pPr>
            <a:r>
              <a:rPr lang="ru-RU" smtClean="0"/>
              <a:t>Пункт списка</a:t>
            </a:r>
          </a:p>
          <a:p>
            <a:pPr marL="252413" indent="-252413" eaLnBrk="1" hangingPunct="1">
              <a:buClr>
                <a:srgbClr val="E90081"/>
              </a:buClr>
              <a:buFont typeface="Arial" charset="0"/>
              <a:buChar char="•"/>
            </a:pPr>
            <a:r>
              <a:rPr lang="ru-RU" smtClean="0"/>
              <a:t>Пункт списка</a:t>
            </a:r>
          </a:p>
          <a:p>
            <a:pPr marL="252413" indent="-252413" eaLnBrk="1" hangingPunct="1">
              <a:buClr>
                <a:srgbClr val="E90081"/>
              </a:buClr>
              <a:buFont typeface="Arial" charset="0"/>
              <a:buChar char="•"/>
            </a:pPr>
            <a:r>
              <a:rPr lang="ru-RU" smtClean="0"/>
              <a:t>Пункт списка</a:t>
            </a:r>
            <a:endParaRPr lang="en-US" smtClean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447675"/>
          </a:xfrm>
        </p:spPr>
        <p:txBody>
          <a:bodyPr/>
          <a:lstStyle/>
          <a:p>
            <a:pPr marL="252413" indent="-252413" eaLnBrk="1" hangingPunct="1"/>
            <a:r>
              <a:rPr lang="ru-RU" smtClean="0"/>
              <a:t>Базовые цвета: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263650" y="2786063"/>
            <a:ext cx="1152525" cy="1152525"/>
          </a:xfrm>
          <a:prstGeom prst="rect">
            <a:avLst/>
          </a:prstGeom>
          <a:solidFill>
            <a:srgbClr val="5B5E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5440363" y="2786063"/>
            <a:ext cx="1152525" cy="1152525"/>
          </a:xfrm>
          <a:prstGeom prst="rect">
            <a:avLst/>
          </a:prstGeom>
          <a:solidFill>
            <a:srgbClr val="E90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Объект 2"/>
          <p:cNvSpPr>
            <a:spLocks/>
          </p:cNvSpPr>
          <p:nvPr/>
        </p:nvSpPr>
        <p:spPr bwMode="auto">
          <a:xfrm>
            <a:off x="2559050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chemeClr val="tx2"/>
                </a:solidFill>
              </a:rPr>
              <a:t>Серый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chemeClr val="tx2"/>
                </a:solidFill>
              </a:rPr>
              <a:t>R9</a:t>
            </a:r>
            <a:r>
              <a:rPr lang="ru-RU" sz="1200" i="1">
                <a:solidFill>
                  <a:schemeClr val="tx2"/>
                </a:solidFill>
              </a:rPr>
              <a:t>1</a:t>
            </a:r>
            <a:r>
              <a:rPr lang="en-US" sz="1200" i="1">
                <a:solidFill>
                  <a:schemeClr val="tx2"/>
                </a:solidFill>
              </a:rPr>
              <a:t> G9</a:t>
            </a:r>
            <a:r>
              <a:rPr lang="ru-RU" sz="1200" i="1">
                <a:solidFill>
                  <a:schemeClr val="tx2"/>
                </a:solidFill>
              </a:rPr>
              <a:t>4</a:t>
            </a:r>
            <a:r>
              <a:rPr lang="en-US" sz="1200" i="1">
                <a:solidFill>
                  <a:schemeClr val="tx2"/>
                </a:solidFill>
              </a:rPr>
              <a:t> B1</a:t>
            </a:r>
            <a:r>
              <a:rPr lang="ru-RU" sz="1200" i="1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3" name="Объект 2"/>
          <p:cNvSpPr>
            <a:spLocks/>
          </p:cNvSpPr>
          <p:nvPr/>
        </p:nvSpPr>
        <p:spPr bwMode="auto">
          <a:xfrm>
            <a:off x="6735763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chemeClr val="tx2"/>
                </a:solidFill>
              </a:rPr>
              <a:t>Красный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chemeClr val="tx2"/>
                </a:solidFill>
              </a:rPr>
              <a:t>R</a:t>
            </a:r>
            <a:r>
              <a:rPr lang="ru-RU" sz="1200" i="1">
                <a:solidFill>
                  <a:schemeClr val="tx2"/>
                </a:solidFill>
              </a:rPr>
              <a:t>233</a:t>
            </a:r>
            <a:r>
              <a:rPr lang="en-US" sz="1200" i="1">
                <a:solidFill>
                  <a:schemeClr val="tx2"/>
                </a:solidFill>
              </a:rPr>
              <a:t> G</a:t>
            </a:r>
            <a:r>
              <a:rPr lang="ru-RU" sz="1200" i="1">
                <a:solidFill>
                  <a:schemeClr val="tx2"/>
                </a:solidFill>
              </a:rPr>
              <a:t>0</a:t>
            </a:r>
            <a:r>
              <a:rPr lang="en-US" sz="1200" i="1">
                <a:solidFill>
                  <a:schemeClr val="tx2"/>
                </a:solidFill>
              </a:rPr>
              <a:t> B12</a:t>
            </a:r>
            <a:r>
              <a:rPr lang="ru-RU" sz="1200" i="1">
                <a:solidFill>
                  <a:schemeClr val="tx2"/>
                </a:solidFill>
              </a:rPr>
              <a:t>9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Иллюстрации и подписи к ним</a:t>
            </a:r>
          </a:p>
        </p:txBody>
      </p:sp>
      <p:pic>
        <p:nvPicPr>
          <p:cNvPr id="126980" name="Picture 60" descr="Pictur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1704975"/>
            <a:ext cx="44259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1704975"/>
            <a:ext cx="2032000" cy="2095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26982" name="Прямоугольник 8"/>
          <p:cNvSpPr>
            <a:spLocks noChangeArrowheads="1"/>
          </p:cNvSpPr>
          <p:nvPr/>
        </p:nvSpPr>
        <p:spPr bwMode="auto">
          <a:xfrm>
            <a:off x="1550988" y="3794125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None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Подпись к иллюстрации</a:t>
            </a:r>
            <a:endParaRPr lang="en-US" altLang="ru-RU" sz="1200" i="1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126984" name="Прямоугольник 8"/>
          <p:cNvSpPr>
            <a:spLocks noChangeArrowheads="1"/>
          </p:cNvSpPr>
          <p:nvPr/>
        </p:nvSpPr>
        <p:spPr bwMode="auto">
          <a:xfrm>
            <a:off x="6448425" y="3794125"/>
            <a:ext cx="203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Выделения текста и текстовых блоков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704975"/>
            <a:ext cx="9625013" cy="792163"/>
          </a:xfrm>
        </p:spPr>
        <p:txBody>
          <a:bodyPr/>
          <a:lstStyle/>
          <a:p>
            <a:pPr marL="315913" indent="-315913" eaLnBrk="1" hangingPunct="1">
              <a:buFont typeface="Arial" charset="0"/>
              <a:buNone/>
            </a:pPr>
            <a:r>
              <a:rPr altLang="ru-RU" smtClean="0"/>
              <a:t>Выделение важных слов </a:t>
            </a:r>
            <a:r>
              <a:rPr altLang="ru-RU" b="1" smtClean="0"/>
              <a:t>полужирным белым</a:t>
            </a:r>
            <a:r>
              <a:rPr altLang="ru-RU" smtClean="0"/>
              <a:t> и </a:t>
            </a:r>
            <a:r>
              <a:rPr altLang="ru-RU" b="1" smtClean="0">
                <a:solidFill>
                  <a:srgbClr val="E90081"/>
                </a:solidFill>
              </a:rPr>
              <a:t>полужирным</a:t>
            </a:r>
            <a:r>
              <a:rPr altLang="ru-RU" smtClean="0"/>
              <a:t> </a:t>
            </a:r>
            <a:r>
              <a:rPr altLang="ru-RU" b="1" smtClean="0">
                <a:solidFill>
                  <a:srgbClr val="E90081"/>
                </a:solidFill>
              </a:rPr>
              <a:t>красным </a:t>
            </a:r>
            <a:r>
              <a:rPr altLang="ru-RU" smtClean="0"/>
              <a:t>цветом</a:t>
            </a:r>
            <a:endParaRPr lang="en-US" altLang="ru-RU" smtClean="0"/>
          </a:p>
          <a:p>
            <a:pPr marL="315913" indent="-315913" eaLnBrk="1" hangingPunct="1">
              <a:buFont typeface="Arial" charset="0"/>
              <a:buNone/>
            </a:pPr>
            <a:r>
              <a:rPr altLang="ru-RU" smtClean="0"/>
              <a:t>Выделение важных слов</a:t>
            </a:r>
            <a:r>
              <a:rPr altLang="ru-RU" i="1" smtClean="0"/>
              <a:t> наклонным начертанием</a:t>
            </a:r>
            <a:endParaRPr altLang="ru-RU" sz="1500" smtClean="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00050" y="2889250"/>
            <a:ext cx="2879725" cy="1544638"/>
          </a:xfrm>
          <a:prstGeom prst="rect">
            <a:avLst/>
          </a:prstGeom>
          <a:solidFill>
            <a:srgbClr val="E9008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красный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3713163" y="2889250"/>
            <a:ext cx="2879725" cy="15446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белый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7024688" y="2889250"/>
            <a:ext cx="2735262" cy="1544638"/>
          </a:xfrm>
          <a:prstGeom prst="rect">
            <a:avLst/>
          </a:prstGeom>
          <a:solidFill>
            <a:srgbClr val="A8ADC4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серый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(столбчатая диаграмма)</a:t>
            </a:r>
          </a:p>
        </p:txBody>
      </p:sp>
      <p:graphicFrame>
        <p:nvGraphicFramePr>
          <p:cNvPr id="130052" name="Object 4"/>
          <p:cNvGraphicFramePr>
            <a:graphicFrameLocks/>
          </p:cNvGraphicFramePr>
          <p:nvPr>
            <p:ph idx="1"/>
          </p:nvPr>
        </p:nvGraphicFramePr>
        <p:xfrm>
          <a:off x="1985963" y="1558925"/>
          <a:ext cx="6967537" cy="3335338"/>
        </p:xfrm>
        <a:graphic>
          <a:graphicData uri="http://schemas.openxmlformats.org/presentationml/2006/ole">
            <p:oleObj spid="_x0000_s130052" name="Диаграмма" r:id="rId3" imgW="8696390" imgH="416235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(линейная диаграмма)</a:t>
            </a:r>
          </a:p>
        </p:txBody>
      </p:sp>
      <p:graphicFrame>
        <p:nvGraphicFramePr>
          <p:cNvPr id="134149" name="Object 5"/>
          <p:cNvGraphicFramePr>
            <a:graphicFrameLocks/>
          </p:cNvGraphicFramePr>
          <p:nvPr>
            <p:ph idx="1"/>
          </p:nvPr>
        </p:nvGraphicFramePr>
        <p:xfrm>
          <a:off x="1666875" y="1565275"/>
          <a:ext cx="6826250" cy="3378200"/>
        </p:xfrm>
        <a:graphic>
          <a:graphicData uri="http://schemas.openxmlformats.org/presentationml/2006/ole">
            <p:oleObj spid="_x0000_s134149" name="Диаграмма" r:id="rId3" imgW="8505946" imgH="421018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Таблица</a:t>
            </a:r>
          </a:p>
        </p:txBody>
      </p:sp>
      <p:graphicFrame>
        <p:nvGraphicFramePr>
          <p:cNvPr id="132143" name="Group 47"/>
          <p:cNvGraphicFramePr>
            <a:graphicFrameLocks noGrp="1"/>
          </p:cNvGraphicFramePr>
          <p:nvPr>
            <p:ph idx="1"/>
          </p:nvPr>
        </p:nvGraphicFramePr>
        <p:xfrm>
          <a:off x="279400" y="1704975"/>
          <a:ext cx="9601200" cy="2927350"/>
        </p:xfrm>
        <a:graphic>
          <a:graphicData uri="http://schemas.openxmlformats.org/drawingml/2006/table">
            <a:tbl>
              <a:tblPr/>
              <a:tblGrid>
                <a:gridCol w="4013200"/>
                <a:gridCol w="2092325"/>
                <a:gridCol w="2112963"/>
                <a:gridCol w="1382712"/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DCA </a:t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381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Stent </a:t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372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 Value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Late loss (mm)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Binary restenosis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26.7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0.24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Optimal DCA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16.2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0.39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- TVR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12-Month TVF (death, MI, TVR)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21.5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0.48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31599C"/>
      </a:dk1>
      <a:lt1>
        <a:srgbClr val="FAD5E5"/>
      </a:lt1>
      <a:dk2>
        <a:srgbClr val="000000"/>
      </a:dk2>
      <a:lt2>
        <a:srgbClr val="FFFFFF"/>
      </a:lt2>
      <a:accent1>
        <a:srgbClr val="FF0000"/>
      </a:accent1>
      <a:accent2>
        <a:srgbClr val="FFFF11"/>
      </a:accent2>
      <a:accent3>
        <a:srgbClr val="006934"/>
      </a:accent3>
      <a:accent4>
        <a:srgbClr val="FFC000"/>
      </a:accent4>
      <a:accent5>
        <a:srgbClr val="FFFECF"/>
      </a:accent5>
      <a:accent6>
        <a:srgbClr val="00B0F0"/>
      </a:accent6>
      <a:hlink>
        <a:srgbClr val="CE1867"/>
      </a:hlink>
      <a:folHlink>
        <a:srgbClr val="C00000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000000"/>
        </a:dk1>
        <a:lt1>
          <a:srgbClr val="FAD5E5"/>
        </a:lt1>
        <a:dk2>
          <a:srgbClr val="31599C"/>
        </a:dk2>
        <a:lt2>
          <a:srgbClr val="FFFFFF"/>
        </a:lt2>
        <a:accent1>
          <a:srgbClr val="FF0000"/>
        </a:accent1>
        <a:accent2>
          <a:srgbClr val="FFFF11"/>
        </a:accent2>
        <a:accent3>
          <a:srgbClr val="ADB5CB"/>
        </a:accent3>
        <a:accent4>
          <a:srgbClr val="D6B6C3"/>
        </a:accent4>
        <a:accent5>
          <a:srgbClr val="FFAAAA"/>
        </a:accent5>
        <a:accent6>
          <a:srgbClr val="E7E70E"/>
        </a:accent6>
        <a:hlink>
          <a:srgbClr val="CE1867"/>
        </a:hlink>
        <a:folHlink>
          <a:srgbClr val="C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2687</TotalTime>
  <Words>274</Words>
  <Application>Microsoft Office PowerPoint</Application>
  <PresentationFormat>Произвольный</PresentationFormat>
  <Paragraphs>66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Tahoma</vt:lpstr>
      <vt:lpstr>Arial</vt:lpstr>
      <vt:lpstr>Calibri</vt:lpstr>
      <vt:lpstr>Open Sans</vt:lpstr>
      <vt:lpstr>Theme-Color</vt:lpstr>
      <vt:lpstr>Theme-Color</vt:lpstr>
      <vt:lpstr>Диаграмма Microsoft Office Excel</vt:lpstr>
      <vt:lpstr>Название лекции, может быть довольно длинным и составлять несколько строк, для названия применяется шрифт Tahoma полужирный 24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Иллюстрации и подписи к ним</vt:lpstr>
      <vt:lpstr>Выделения текста и текстовых блоков</vt:lpstr>
      <vt:lpstr>График (столбчатая диаграмма)</vt:lpstr>
      <vt:lpstr>График (линейная диаграмма)</vt:lpstr>
      <vt:lpstr>Таблица</vt:lpstr>
      <vt:lpstr>Организационная диаграмма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Aleksey</cp:lastModifiedBy>
  <cp:revision>179</cp:revision>
  <dcterms:created xsi:type="dcterms:W3CDTF">2018-04-02T14:44:39Z</dcterms:created>
  <dcterms:modified xsi:type="dcterms:W3CDTF">2025-04-03T08:56:11Z</dcterms:modified>
</cp:coreProperties>
</file>